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3342" r:id="rId2"/>
    <p:sldId id="3431" r:id="rId3"/>
    <p:sldId id="3432" r:id="rId4"/>
    <p:sldId id="3424" r:id="rId5"/>
    <p:sldId id="3423" r:id="rId6"/>
    <p:sldId id="3426" r:id="rId7"/>
    <p:sldId id="1141" r:id="rId8"/>
    <p:sldId id="3388" r:id="rId9"/>
    <p:sldId id="2859" r:id="rId10"/>
    <p:sldId id="3433" r:id="rId11"/>
    <p:sldId id="3396" r:id="rId12"/>
    <p:sldId id="3400" r:id="rId13"/>
    <p:sldId id="3434" r:id="rId14"/>
    <p:sldId id="3404" r:id="rId15"/>
    <p:sldId id="3406" r:id="rId16"/>
    <p:sldId id="3407" r:id="rId17"/>
    <p:sldId id="3409" r:id="rId18"/>
    <p:sldId id="3435" r:id="rId19"/>
    <p:sldId id="3429" r:id="rId20"/>
    <p:sldId id="2874" r:id="rId21"/>
    <p:sldId id="3436" r:id="rId22"/>
    <p:sldId id="2876" r:id="rId23"/>
  </p:sldIdLst>
  <p:sldSz cx="9144000" cy="6858000" type="screen4x3"/>
  <p:notesSz cx="7104063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598" autoAdjust="0"/>
  </p:normalViewPr>
  <p:slideViewPr>
    <p:cSldViewPr>
      <p:cViewPr varScale="1">
        <p:scale>
          <a:sx n="114" d="100"/>
          <a:sy n="114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86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342177-E021-4CE7-A4B5-1862D312D9B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32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786" y="0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16" y="4861781"/>
            <a:ext cx="5682634" cy="460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8138CA-40BC-4355-8B70-2A65CEB9178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347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4036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10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61002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11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0394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12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82933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13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76057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14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232998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15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93433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16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18987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17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98034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18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03170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>
            <a:extLst>
              <a:ext uri="{FF2B5EF4-FFF2-40B4-BE49-F238E27FC236}">
                <a16:creationId xmlns:a16="http://schemas.microsoft.com/office/drawing/2014/main" id="{B8FB90DE-53DC-4C53-84F8-330714B45E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32250" y="9721850"/>
            <a:ext cx="30845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DB39D-19BA-4139-A28B-300BBEC023CA}" type="slidenum">
              <a:rPr lang="nl-NL" altLang="nl-NL"/>
              <a:pPr algn="r" eaLnBrk="1" hangingPunct="1">
                <a:spcBef>
                  <a:spcPct val="0"/>
                </a:spcBef>
              </a:pPr>
              <a:t>19</a:t>
            </a:fld>
            <a:endParaRPr lang="nl-NL" altLang="nl-NL" dirty="0"/>
          </a:p>
        </p:txBody>
      </p:sp>
      <p:sp>
        <p:nvSpPr>
          <p:cNvPr id="354307" name="Rectangle 2">
            <a:extLst>
              <a:ext uri="{FF2B5EF4-FFF2-40B4-BE49-F238E27FC236}">
                <a16:creationId xmlns:a16="http://schemas.microsoft.com/office/drawing/2014/main" id="{FFFC5434-EB05-4712-A26A-A78AD89F2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>
            <a:extLst>
              <a:ext uri="{FF2B5EF4-FFF2-40B4-BE49-F238E27FC236}">
                <a16:creationId xmlns:a16="http://schemas.microsoft.com/office/drawing/2014/main" id="{1605BBC9-B551-41C2-9130-67EDE61D9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2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79322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>
            <a:extLst>
              <a:ext uri="{FF2B5EF4-FFF2-40B4-BE49-F238E27FC236}">
                <a16:creationId xmlns:a16="http://schemas.microsoft.com/office/drawing/2014/main" id="{B8FB90DE-53DC-4C53-84F8-330714B45E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32250" y="9721850"/>
            <a:ext cx="30845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DB39D-19BA-4139-A28B-300BBEC023CA}" type="slidenum">
              <a:rPr lang="nl-NL" altLang="nl-NL"/>
              <a:pPr algn="r" eaLnBrk="1" hangingPunct="1">
                <a:spcBef>
                  <a:spcPct val="0"/>
                </a:spcBef>
              </a:pPr>
              <a:t>20</a:t>
            </a:fld>
            <a:endParaRPr lang="nl-NL" altLang="nl-NL" dirty="0"/>
          </a:p>
        </p:txBody>
      </p:sp>
      <p:sp>
        <p:nvSpPr>
          <p:cNvPr id="354307" name="Rectangle 2">
            <a:extLst>
              <a:ext uri="{FF2B5EF4-FFF2-40B4-BE49-F238E27FC236}">
                <a16:creationId xmlns:a16="http://schemas.microsoft.com/office/drawing/2014/main" id="{FFFC5434-EB05-4712-A26A-A78AD89F2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>
            <a:extLst>
              <a:ext uri="{FF2B5EF4-FFF2-40B4-BE49-F238E27FC236}">
                <a16:creationId xmlns:a16="http://schemas.microsoft.com/office/drawing/2014/main" id="{1605BBC9-B551-41C2-9130-67EDE61D9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51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21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04501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>
            <a:extLst>
              <a:ext uri="{FF2B5EF4-FFF2-40B4-BE49-F238E27FC236}">
                <a16:creationId xmlns:a16="http://schemas.microsoft.com/office/drawing/2014/main" id="{849E8363-56E9-4C63-AE7D-0F49BC6BFC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18CF40-02BA-4F52-BC9E-74B28102A16D}" type="slidenum">
              <a:rPr lang="nl-NL" altLang="nl-NL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nl-NL" altLang="nl-NL" dirty="0">
              <a:solidFill>
                <a:srgbClr val="000000"/>
              </a:solidFill>
            </a:endParaRPr>
          </a:p>
        </p:txBody>
      </p:sp>
      <p:sp>
        <p:nvSpPr>
          <p:cNvPr id="368643" name="Rectangle 2">
            <a:extLst>
              <a:ext uri="{FF2B5EF4-FFF2-40B4-BE49-F238E27FC236}">
                <a16:creationId xmlns:a16="http://schemas.microsoft.com/office/drawing/2014/main" id="{613A1B34-5ED7-42BB-9E1D-9987C5455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>
            <a:extLst>
              <a:ext uri="{FF2B5EF4-FFF2-40B4-BE49-F238E27FC236}">
                <a16:creationId xmlns:a16="http://schemas.microsoft.com/office/drawing/2014/main" id="{37CACDC9-D044-49C1-A173-8D7BDFFCD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0FE8D5-5E69-4E31-81B1-B294AA42799A}" type="slidenum">
              <a:rPr lang="nl-NL" altLang="nl-NL" smtClean="0"/>
              <a:pPr eaLnBrk="1" hangingPunct="1">
                <a:spcBef>
                  <a:spcPct val="0"/>
                </a:spcBef>
              </a:pPr>
              <a:t>3</a:t>
            </a:fld>
            <a:endParaRPr lang="nl-NL" altLang="nl-NL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9704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0F124E-4B70-4303-9B02-F1D3B85CD466}" type="slidenum">
              <a:rPr lang="nl-NL" altLang="nl-NL" smtClean="0"/>
              <a:pPr eaLnBrk="1" hangingPunct="1">
                <a:spcBef>
                  <a:spcPct val="0"/>
                </a:spcBef>
              </a:pPr>
              <a:t>4</a:t>
            </a:fld>
            <a:endParaRPr lang="nl-NL" altLang="nl-NL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8312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55716-8190-4AB2-8E94-0BEC91E022AC}" type="slidenum">
              <a:rPr lang="nl-NL" altLang="nl-NL" smtClean="0"/>
              <a:pPr eaLnBrk="1" hangingPunct="1">
                <a:spcBef>
                  <a:spcPct val="0"/>
                </a:spcBef>
              </a:pPr>
              <a:t>5</a:t>
            </a:fld>
            <a:endParaRPr lang="nl-NL" altLang="nl-NL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467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55716-8190-4AB2-8E94-0BEC91E022AC}" type="slidenum">
              <a:rPr lang="nl-NL" altLang="nl-NL" smtClean="0"/>
              <a:pPr eaLnBrk="1" hangingPunct="1">
                <a:spcBef>
                  <a:spcPct val="0"/>
                </a:spcBef>
              </a:pPr>
              <a:t>6</a:t>
            </a:fld>
            <a:endParaRPr lang="nl-NL" altLang="nl-NL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317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2DBEB7-55D6-4465-8638-C37A281C72DB}" type="slidenum">
              <a:rPr lang="nl-NL" altLang="nl-NL" smtClean="0"/>
              <a:pPr eaLnBrk="1" hangingPunct="1">
                <a:spcBef>
                  <a:spcPct val="0"/>
                </a:spcBef>
              </a:pPr>
              <a:t>7</a:t>
            </a:fld>
            <a:endParaRPr lang="nl-NL" altLang="nl-NL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7591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07648" y="10363242"/>
            <a:ext cx="2989875" cy="54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2F0AB0-FB28-4432-9B59-597B7ECE01F2}" type="slidenum">
              <a:rPr lang="nl-NL" altLang="nl-NL"/>
              <a:pPr algn="r" eaLnBrk="1" hangingPunct="1">
                <a:spcBef>
                  <a:spcPct val="0"/>
                </a:spcBef>
              </a:pPr>
              <a:t>8</a:t>
            </a:fld>
            <a:endParaRPr lang="nl-NL" altLang="nl-NL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4899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4023786" y="9721868"/>
            <a:ext cx="3078736" cy="51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2F0AB0-FB28-4432-9B59-597B7ECE01F2}" type="slidenum">
              <a:rPr lang="nl-NL" altLang="nl-NL"/>
              <a:pPr algn="r" eaLnBrk="1" hangingPunct="1">
                <a:spcBef>
                  <a:spcPct val="0"/>
                </a:spcBef>
              </a:pPr>
              <a:t>9</a:t>
            </a:fld>
            <a:endParaRPr lang="nl-NL" altLang="nl-NL" dirty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3241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F5A0-8F74-46DE-97D2-FDE5D340347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4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40E9-42BE-4CB8-9258-82AAF5BF14A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2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C005-492A-4273-87F3-8125D0558D0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16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A846-DF9C-4CA3-B0C3-9686B9E4545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53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08C1-9314-47D0-A5EF-8B67DA3A2AF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38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FAD7-356B-4F37-B9D2-F19B59E5445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343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87AA6-0C7A-4CBB-AD7E-9BC04C6B6C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92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6731-ADA4-4BEB-9D5A-424B45059EC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05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3CAE-894D-46CA-8D86-4455F9E98CF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21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98D8-A02D-41AC-AC02-8F49558ED65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0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4865-9459-48E0-B7FB-22752415052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1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11ACF7-0456-45D9-B80C-43BAE084172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 dirty="0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l-NL" dirty="0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nl-NL" dirty="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psychologische ontwikkeling gevolgd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Vloeiend van groep 2 naar groep 3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6992"/>
            <a:ext cx="6400800" cy="503808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Dr. Ewald Vervaet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0D8DD45-276E-458E-B425-63827724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04" y="4215092"/>
            <a:ext cx="1400000" cy="22380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B6B6E7-48ED-4D4B-9643-3A2A7A00D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867" y="4215091"/>
            <a:ext cx="1571429" cy="223809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E24C01D-1024-4F9E-88B0-6CB40EA4E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333" y="4215091"/>
            <a:ext cx="1533333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44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psychologische ontwikkeling gevolgd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Vloeiend van groep 2 naar groep 3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56992"/>
            <a:ext cx="8208912" cy="1080120"/>
          </a:xfrm>
        </p:spPr>
        <p:txBody>
          <a:bodyPr/>
          <a:lstStyle/>
          <a:p>
            <a:pPr algn="l"/>
            <a:r>
              <a:rPr lang="nl-NL" sz="1800" dirty="0">
                <a:solidFill>
                  <a:schemeClr val="tx2"/>
                </a:solidFill>
              </a:rPr>
              <a:t>2. De volgende dia’s schetsen het eerste deel van </a:t>
            </a:r>
            <a:r>
              <a:rPr lang="nl-NL" sz="1800" i="1" dirty="0">
                <a:solidFill>
                  <a:schemeClr val="tx2"/>
                </a:solidFill>
              </a:rPr>
              <a:t>Klimroos</a:t>
            </a:r>
            <a:r>
              <a:rPr lang="nl-NL" sz="1800" dirty="0">
                <a:solidFill>
                  <a:schemeClr val="tx2"/>
                </a:solidFill>
              </a:rPr>
              <a:t>.</a:t>
            </a:r>
            <a:br>
              <a:rPr lang="nl-NL" sz="1800" dirty="0">
                <a:solidFill>
                  <a:schemeClr val="tx2"/>
                </a:solidFill>
              </a:rPr>
            </a:br>
            <a:r>
              <a:rPr lang="nl-NL" sz="1000" dirty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</a:rPr>
              <a:t>Het eerste deel bestaat uit proeven voor het volgen van de ontwikkeling van de kernvakke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592292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Het ontwikkelings-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volgsysteem </a:t>
            </a:r>
            <a:r>
              <a:rPr lang="nl-NL" sz="5400" i="1" dirty="0">
                <a:solidFill>
                  <a:srgbClr val="E5E5FF"/>
                </a:solidFill>
                <a:effectLst/>
                <a:latin typeface="Times New Roman"/>
              </a:rPr>
              <a:t>Klimroos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263352" y="2636912"/>
            <a:ext cx="862912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Sedert 22 februari 2022 is er een leerlingvolgsysteem dat volledig op de psychologische ontwikkeling is gebaseerd:</a:t>
            </a:r>
          </a:p>
          <a:p>
            <a:r>
              <a:rPr lang="nl-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endParaRPr lang="nl-N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nl-N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nl-NL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nl-NL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nl-NL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Klimroos</a:t>
            </a:r>
            <a:r>
              <a:rPr lang="nl-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het enige van de 32 LVS’en voor de groepen 1-2, dat op die ontwikkeling is gebaseerd. </a:t>
            </a:r>
          </a:p>
          <a:p>
            <a:r>
              <a:rPr lang="nl-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Daarom is het ook een ontwikkelingsvolgsysteem.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8C7E5B5-4B58-4B34-B0BB-D62B57253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10" y="3573016"/>
            <a:ext cx="1361779" cy="19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23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Het ontwikkelings-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volgsysteem </a:t>
            </a:r>
            <a:r>
              <a:rPr lang="nl-NL" sz="5400" i="1" dirty="0">
                <a:solidFill>
                  <a:srgbClr val="E5E5FF"/>
                </a:solidFill>
                <a:effectLst/>
                <a:latin typeface="Times New Roman"/>
              </a:rPr>
              <a:t>Klimroos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251520" y="2636912"/>
            <a:ext cx="8640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chemeClr val="tx2"/>
                </a:solidFill>
                <a:latin typeface="+mn-lt"/>
              </a:rPr>
              <a:t>Klimroos </a:t>
            </a:r>
            <a:r>
              <a:rPr lang="nl-NL" sz="2800" dirty="0">
                <a:solidFill>
                  <a:schemeClr val="tx2"/>
                </a:solidFill>
                <a:latin typeface="+mn-lt"/>
              </a:rPr>
              <a:t>telt twee delen.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   De proeven van deel 1 gaan over de kernvakken:</a:t>
            </a:r>
          </a:p>
          <a:p>
            <a:pPr indent="-252000"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	De woordlengteproef en de zelfportretproef; samen de</a:t>
            </a:r>
          </a:p>
          <a:p>
            <a:pPr indent="-252000">
              <a:tabLst>
                <a:tab pos="252000" algn="l"/>
              </a:tabLst>
            </a:pPr>
            <a:r>
              <a:rPr lang="nl-NL" sz="2800" i="1" dirty="0">
                <a:solidFill>
                  <a:schemeClr val="tx2"/>
                </a:solidFill>
                <a:latin typeface="+mn-lt"/>
              </a:rPr>
              <a:t>   klank- en vormrijpheidstoets</a:t>
            </a:r>
            <a:endParaRPr lang="nl-NL" sz="2800" dirty="0">
              <a:solidFill>
                <a:schemeClr val="tx2"/>
              </a:solidFill>
              <a:latin typeface="+mn-lt"/>
            </a:endParaRP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 De schrijfproef en de leesproef; samen de</a:t>
            </a:r>
          </a:p>
          <a:p>
            <a:pPr>
              <a:tabLst>
                <a:tab pos="252000" algn="l"/>
              </a:tabLst>
            </a:pPr>
            <a:r>
              <a:rPr lang="nl-NL" sz="2800" i="1" dirty="0">
                <a:solidFill>
                  <a:schemeClr val="tx2"/>
                </a:solidFill>
                <a:latin typeface="+mn-lt"/>
              </a:rPr>
              <a:t>   leesrijpheidstoets</a:t>
            </a:r>
            <a:endParaRPr lang="nl-NL" sz="2800" dirty="0">
              <a:solidFill>
                <a:schemeClr val="tx2"/>
              </a:solidFill>
              <a:latin typeface="+mn-lt"/>
            </a:endParaRPr>
          </a:p>
          <a:p>
            <a:pPr indent="-252000"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	De dictee- of bijschriftproef: de </a:t>
            </a:r>
            <a:r>
              <a:rPr lang="nl-NL" sz="2800" i="1" dirty="0">
                <a:solidFill>
                  <a:schemeClr val="tx2"/>
                </a:solidFill>
                <a:latin typeface="+mn-lt"/>
              </a:rPr>
              <a:t>schrijfrijpheidstoets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 De telproef, de getalsbegripproef en de somproef; 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   de twee laatste vormen samen de </a:t>
            </a:r>
            <a:r>
              <a:rPr lang="nl-NL" sz="2800" i="1" dirty="0">
                <a:solidFill>
                  <a:schemeClr val="tx2"/>
                </a:solidFill>
                <a:latin typeface="+mn-lt"/>
              </a:rPr>
              <a:t>rekenrijpheidstoets</a:t>
            </a:r>
            <a:endParaRPr lang="nl-NL" sz="2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7196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psychologische ontwikkeling gevolgd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Vloeiend van groep 2 naar groep 3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56992"/>
            <a:ext cx="8208912" cy="1224136"/>
          </a:xfrm>
        </p:spPr>
        <p:txBody>
          <a:bodyPr/>
          <a:lstStyle/>
          <a:p>
            <a:pPr algn="l"/>
            <a:r>
              <a:rPr lang="nl-NL" sz="1800" dirty="0">
                <a:solidFill>
                  <a:schemeClr val="tx2"/>
                </a:solidFill>
              </a:rPr>
              <a:t>3. De volgende dia’s schetsen het tweede deel van </a:t>
            </a:r>
            <a:r>
              <a:rPr lang="nl-NL" sz="1800" i="1" dirty="0">
                <a:solidFill>
                  <a:schemeClr val="tx2"/>
                </a:solidFill>
              </a:rPr>
              <a:t>Klimroos.</a:t>
            </a:r>
            <a:br>
              <a:rPr lang="nl-NL" sz="1800" dirty="0">
                <a:solidFill>
                  <a:schemeClr val="tx2"/>
                </a:solidFill>
              </a:rPr>
            </a:br>
            <a:r>
              <a:rPr lang="nl-NL" sz="1000" dirty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</a:rPr>
              <a:t>Het tweede deel bestaat uit proeven om de overgang van groep 2 naar groep 3 optimaal vloeiend te laten verlopen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786720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overgang 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van groep 2 naar groep 3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179512" y="2636912"/>
            <a:ext cx="88569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Deel 2 van </a:t>
            </a:r>
            <a:r>
              <a:rPr lang="nl-NL" sz="2800" i="1" dirty="0">
                <a:solidFill>
                  <a:schemeClr val="tx2"/>
                </a:solidFill>
                <a:latin typeface="+mn-lt"/>
              </a:rPr>
              <a:t>Klimroos </a:t>
            </a:r>
            <a:r>
              <a:rPr lang="nl-NL" sz="2800" dirty="0">
                <a:solidFill>
                  <a:schemeClr val="tx2"/>
                </a:solidFill>
                <a:latin typeface="+mn-lt"/>
              </a:rPr>
              <a:t>gaat over de overgang van groep 2 naar groep 3.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   Met proeven kan die optimaal vloeiend verlopen.</a:t>
            </a:r>
          </a:p>
          <a:p>
            <a:pPr>
              <a:tabLst>
                <a:tab pos="252000" algn="l"/>
              </a:tabLst>
            </a:pPr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Voor die overgang zijn vier factoren van belang: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 leesrijp of niet?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 rekenrijp of niet?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 in emotioneel opzicht tot aan groep 3 of niet?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* in sociaal opzicht toe aan groep 3 of niet?</a:t>
            </a:r>
          </a:p>
          <a:p>
            <a:pPr>
              <a:tabLst>
                <a:tab pos="252000" algn="l"/>
              </a:tabLst>
            </a:pPr>
            <a:r>
              <a:rPr lang="nl-NL" i="1" dirty="0">
                <a:solidFill>
                  <a:schemeClr val="tx2"/>
                </a:solidFill>
                <a:latin typeface="+mn-lt"/>
              </a:rPr>
              <a:t>Schrijfrijpheid wordt hier niet in betrokken: a. Een kind is ongeveer 1 jaar later schrijfrijp dan leesrijp. b. Een leesrijp, niet-schrijfrijp kind heeft een schrijfwijze: de tekenende van fase 13.</a:t>
            </a:r>
          </a:p>
        </p:txBody>
      </p:sp>
    </p:spTree>
    <p:extLst>
      <p:ext uri="{BB962C8B-B14F-4D97-AF65-F5344CB8AC3E}">
        <p14:creationId xmlns:p14="http://schemas.microsoft.com/office/powerpoint/2010/main" val="29546068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overgang 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van groep 2 naar groep 3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0" y="2636912"/>
            <a:ext cx="910850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Factor 1, leesrijpheid, stelt u vast met de leesrijpheidstoets;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deze bestaat uit de schrijfproef en de leesproef.</a:t>
            </a:r>
          </a:p>
          <a:p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Factor 2, rekenrijpheid, stelt u vast met de rekenrijpheidstoets;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deze bestaat uit de getalbegripproef en de somproef.</a:t>
            </a:r>
          </a:p>
          <a:p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Factor 3, de emotionele rijpheid voor groep 3, stelt u vast met de verschilproef en/of de zelfkennisproef.</a:t>
            </a:r>
          </a:p>
          <a:p>
            <a:pPr>
              <a:tabLst>
                <a:tab pos="252000" algn="l"/>
              </a:tabLst>
            </a:pPr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tabLst>
                <a:tab pos="252000" algn="l"/>
              </a:tabLst>
            </a:pPr>
            <a:r>
              <a:rPr lang="nl-NL" sz="2800" dirty="0">
                <a:solidFill>
                  <a:schemeClr val="tx2"/>
                </a:solidFill>
                <a:latin typeface="+mn-lt"/>
              </a:rPr>
              <a:t>Factor 4, de sociale rijpheid voor groep 3, stelt u vast met de boter-kaas-en-eieren-proef en/of de hinkelspelproef.</a:t>
            </a:r>
          </a:p>
        </p:txBody>
      </p:sp>
    </p:spTree>
    <p:extLst>
      <p:ext uri="{BB962C8B-B14F-4D97-AF65-F5344CB8AC3E}">
        <p14:creationId xmlns:p14="http://schemas.microsoft.com/office/powerpoint/2010/main" val="4928804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overgang 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van groep 2 naar groep 3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251520" y="2636912"/>
            <a:ext cx="8640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De proeven van de vorige dia geven samen met uw vrije waarnemingen doorgaans een goed beeld over de mate waarin een groep-2-kind toe is aan groep 3.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   Voor wie een nog beter beeld en/of meer zekerheid wil krijgen, zijn er nog zes andere proeven: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* links-rechts-proeven (ook in verband met spiegelen)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* de flessenproef en de bergproef (‘verticaal’)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* de verzamelingenproef en de reeksproef (logisch denken)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* de klokproef </a:t>
            </a:r>
          </a:p>
        </p:txBody>
      </p:sp>
    </p:spTree>
    <p:extLst>
      <p:ext uri="{BB962C8B-B14F-4D97-AF65-F5344CB8AC3E}">
        <p14:creationId xmlns:p14="http://schemas.microsoft.com/office/powerpoint/2010/main" val="11621033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overgang 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van groep 2 naar groep 3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251520" y="2636912"/>
            <a:ext cx="86409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Op grond waarvan beslis je of een kind toe is aan groep 3? </a:t>
            </a:r>
          </a:p>
          <a:p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De basisregel is: of een kind naar groep 3 gaat of niet, wordt bepaald door de emotionele plus sociale factor.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   Immers, samen bepalen die twee factoren of een kind toe is aan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* het zelfstandige functioneren (het emotionele)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* in een groep en zijn regels (het sociale). </a:t>
            </a:r>
          </a:p>
          <a:p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Zie verder na onderwerp 4.</a:t>
            </a:r>
          </a:p>
        </p:txBody>
      </p:sp>
    </p:spTree>
    <p:extLst>
      <p:ext uri="{BB962C8B-B14F-4D97-AF65-F5344CB8AC3E}">
        <p14:creationId xmlns:p14="http://schemas.microsoft.com/office/powerpoint/2010/main" val="36533680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psychologische ontwikkeling gevolgd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Vloeiend van groep 2 naar groep 3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56992"/>
            <a:ext cx="8208912" cy="3096196"/>
          </a:xfrm>
        </p:spPr>
        <p:txBody>
          <a:bodyPr/>
          <a:lstStyle/>
          <a:p>
            <a:pPr algn="l"/>
            <a:r>
              <a:rPr lang="nl-NL" sz="1800" dirty="0">
                <a:solidFill>
                  <a:schemeClr val="tx2"/>
                </a:solidFill>
              </a:rPr>
              <a:t>4. De volgende dia’s laten voor een school van ongeveer 200 leerlingen en acht leerkrachten zien hoe ontwikkelingvolgend onderwijs georganiseerd kan worden.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</a:rPr>
              <a:t>   Dit gebeurt voor het leesonderwijs aan de hand van </a:t>
            </a:r>
            <a:r>
              <a:rPr lang="nl-NL" sz="1800" i="1" dirty="0">
                <a:solidFill>
                  <a:schemeClr val="tx2"/>
                </a:solidFill>
              </a:rPr>
              <a:t>Ontdekkend Leren Lezen</a:t>
            </a:r>
            <a:r>
              <a:rPr lang="nl-NL" sz="1800" dirty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 2022 is </a:t>
            </a:r>
            <a:r>
              <a:rPr lang="nl-NL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Ontdekkend Leren Lezen 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enige leeslijn op basis van de psychologische ontwikkeling van het lezen. </a:t>
            </a: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de organisatie van ontwikkelingvolgend leesonderwijs goed te kunnen plaatsen, schetsen we eerst </a:t>
            </a:r>
            <a:r>
              <a:rPr lang="nl-NL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Ontdekkend Leren Lezen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Voor de kleuter, die immers niet leesrijp is, is er </a:t>
            </a:r>
            <a:r>
              <a:rPr lang="nl-NL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Klank- en vormspel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Voor het leesrijpe kind is er </a:t>
            </a:r>
            <a:r>
              <a:rPr lang="nl-NL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 ontdek ik het lezen!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 uit drie delen bestaat.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940811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29BAC255-4214-47F5-A637-CF51D3D8E8E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br>
              <a:rPr lang="nl-NL" sz="800" dirty="0">
                <a:latin typeface="Times New Roman" pitchFamily="18" charset="0"/>
              </a:rPr>
            </a:br>
            <a:r>
              <a:rPr lang="nl-NL" sz="4000" dirty="0">
                <a:latin typeface="Times New Roman" pitchFamily="18" charset="0"/>
              </a:rPr>
              <a:t>Schets van </a:t>
            </a:r>
            <a:r>
              <a:rPr lang="nl-NL" sz="4000" i="1" dirty="0">
                <a:latin typeface="Times New Roman" pitchFamily="18" charset="0"/>
              </a:rPr>
              <a:t>Zo ontdek ik het lezen!</a:t>
            </a:r>
            <a:br>
              <a:rPr lang="nl-NL" sz="4000" i="1" dirty="0">
                <a:latin typeface="Times New Roman" pitchFamily="18" charset="0"/>
              </a:rPr>
            </a:br>
            <a:r>
              <a:rPr lang="nl-NL" sz="1200" dirty="0">
                <a:latin typeface="Times New Roman" pitchFamily="18" charset="0"/>
              </a:rPr>
              <a:t>  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4425D55F-6DB5-40FC-878C-D901CC0F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713788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nl-NL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deel 1 van komen alle letters klankzuiver aan bod.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 letter ‘e’ bijvoorbeeld klinkt er altijd als /e/ (als in ‘remweg’).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 klank /ee/ (als in ‘leenheer’) komt er slechts als ‘ee’ in voor. </a:t>
            </a:r>
            <a:b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deel 2 komen uitzonderingen op deel 1 en complicaties aan bod,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zoals de stomme ‘e’, ‘oe’, ‘ng’, ‘aai’, ‘ieuw’ en dergelijke,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maar ook weetwoorden als</a:t>
            </a:r>
          </a:p>
          <a:p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	/ei/: ‘klein’ en ‘eisen’, maar ‘fijn’ en ‘bijl’;</a:t>
            </a:r>
          </a:p>
          <a:p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	/ou/: ‘kous’ en ‘ouder’, maar ‘saus’ en ‘kauwen’</a:t>
            </a: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Deel 3 draait om de vijf regelgeleide spellingkwesties</a:t>
            </a:r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1	/hant/-‘hand’, /rip/-‘rib’;</a:t>
            </a:r>
          </a:p>
          <a:p>
            <a:pPr marL="0" indent="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2	/bootun/-‘boten’, /botun/-‘botten’;</a:t>
            </a:r>
          </a:p>
          <a:p>
            <a:pPr marL="0" indent="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3	/ik landu/-‘ik landde’, /ik rustu/-‘ik rustte’; </a:t>
            </a:r>
          </a:p>
          <a:p>
            <a:pPr marL="0" indent="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4	/jei vint/- ‘jij vindt’; /vint jei/-‘vind jij’;</a:t>
            </a:r>
          </a:p>
          <a:p>
            <a:pPr marL="0" indent="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5	/wei landun (toen)/-‘wij landden’, /wei rustun (toen)/-‘wij rustten’.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endParaRPr lang="nl-N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22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psychologische ontwikkeling gevolgd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Vloeiend van groep 2 naar groep 3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56992"/>
            <a:ext cx="8352928" cy="3096196"/>
          </a:xfrm>
        </p:spPr>
        <p:txBody>
          <a:bodyPr/>
          <a:lstStyle/>
          <a:p>
            <a:pPr algn="l"/>
            <a:r>
              <a:rPr lang="nl-NL" sz="1800" dirty="0">
                <a:solidFill>
                  <a:schemeClr val="tx2"/>
                </a:solidFill>
              </a:rPr>
              <a:t>In d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 lezing komen vier onderwerpen aan bod. In verkorte vorm:</a:t>
            </a: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Elk kind ontwikkelt zich in psychologisch opzicht. Tussen 3;0 en 8;6 beschikt het over vier opeenvolgende psychologische structuren, kortweg aangeduid als ‘fasen’.</a:t>
            </a:r>
          </a:p>
          <a:p>
            <a:pPr algn="l"/>
            <a:r>
              <a:rPr lang="nl-NL" sz="1400" dirty="0">
                <a:solidFill>
                  <a:schemeClr val="tx2"/>
                </a:solidFill>
                <a:latin typeface="Times New Roman" pitchFamily="18" charset="0"/>
              </a:rPr>
              <a:t>                                                      (‘8;6’ staat voor ‘8 jaar en 6 maanden’ en dient heel globaal te worden begrepen)</a:t>
            </a: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Het ontwikkelingsvolgsysteem </a:t>
            </a:r>
            <a:r>
              <a:rPr lang="nl-NL" sz="1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Klimroos </a:t>
            </a:r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 de groepen 1-4 van de basisschool.</a:t>
            </a: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Hoe kan de overgang van groep 2 naar groep 3 zo vloeiend mogelijk verlopen?</a:t>
            </a: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Hoe organiseer je als school ontwikkelingvolgend onderwijs, bijvoorbeeld voor lezen?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610517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29BAC255-4214-47F5-A637-CF51D3D8E8EE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br>
              <a:rPr lang="nl-NL" sz="800" dirty="0">
                <a:latin typeface="Times New Roman" pitchFamily="18" charset="0"/>
              </a:rPr>
            </a:br>
            <a:r>
              <a:rPr lang="nl-NL" sz="4000" dirty="0">
                <a:latin typeface="Times New Roman" pitchFamily="18" charset="0"/>
              </a:rPr>
              <a:t>Ontwikkelingvolgend leesonderwijs</a:t>
            </a:r>
            <a:br>
              <a:rPr lang="nl-NL" sz="4000" dirty="0">
                <a:latin typeface="Times New Roman" pitchFamily="18" charset="0"/>
              </a:rPr>
            </a:br>
            <a:r>
              <a:rPr lang="nl-NL" sz="1200" dirty="0">
                <a:latin typeface="Times New Roman" pitchFamily="18" charset="0"/>
              </a:rPr>
              <a:t>(ter inspiratie) 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4425D55F-6DB5-40FC-878C-D901CC0F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25538"/>
            <a:ext cx="871378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-324000" eaLnBrk="1" hangingPunct="1">
              <a:tabLst>
                <a:tab pos="216000" algn="l"/>
              </a:tabLst>
              <a:defRPr/>
            </a:pPr>
            <a:r>
              <a:rPr lang="nl-NL" alt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Ontwikkelingvolgend onderwijs is op psychologische leeftijd gebaseerd en doorbreekt tijdelijk de groepsstructuur van een school, die immers goeddeels op kalenderleeftijd rust.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In een basisschool met acht groepen en één leerkracht per groep kan ontwikkelingvolgend leesonderwijs er als volgt uitzien – met vijf nivogroepen en acht leerkrachten.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Om de vier maanden (bijvoorbeeld rond 1 september, rond 1 januari en rond 1 mei) wordt nagegaan welke kinderen leesrijp zijn (leesrijpheidstoets) en welke klank- en vormrijp.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Na 9u15 heeft elke leerkracht een groep.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Tussen 8u30 en 9u15: </a:t>
            </a:r>
            <a:r>
              <a:rPr lang="nl-NL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leesrijpe kinderen (‘fase 14’) krijgen in de nivogroepen C, D en E leesles; de peuters (‘fasen 11 en 12’) en kleuters (‘fase 13’) spelen vrij, breiden hun woordenschat uit en doen pre-lees-spelen in de nivogroepen A en B.</a:t>
            </a: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Dus: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	Peuters: vrij spel, voorlezen, vertellen en zingen bij juf M; wie wil doet versjes,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geluidsspelletjes, kleurplaten, praatplaten, scheurspelletjes en dergelijke.  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B.	Kleuters: vrij spel, voorlezen, vertellen en zingen bij juf N; per week één hoofdstuk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uit </a:t>
            </a:r>
            <a:r>
              <a:rPr lang="nl-NL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Klank- en vormspel</a:t>
            </a: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	Jonge schoolkinderen, 1: </a:t>
            </a:r>
            <a:r>
              <a:rPr lang="nl-NL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Zo ontdek ik het lezen!</a:t>
            </a: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deel 1 bij juf O (vier maanden).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D.	Jonge schoolkinderen, 2: </a:t>
            </a:r>
            <a:r>
              <a:rPr lang="nl-NL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Zo ontdek ik het lezen!</a:t>
            </a: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deel 2 bij meester P (vier maanden).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	Oudere schoolkinderen: stillezen, hoorspellezen, voorleeslezen, studerend lezen en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dergelijke, bij meester Q, juf R en juf S.</a:t>
            </a:r>
          </a:p>
          <a:p>
            <a:pPr marL="0" indent="-252000" eaLnBrk="1" hangingPunct="1">
              <a:tabLst>
                <a:tab pos="252000" algn="l"/>
              </a:tabLst>
              <a:defRPr/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Bij juf T doet nivogroep E geregeld een hoofdstuk uit </a:t>
            </a:r>
            <a:r>
              <a:rPr lang="nl-NL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Zo ontdek ik het lezen!</a:t>
            </a: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deel 3.</a:t>
            </a:r>
          </a:p>
        </p:txBody>
      </p:sp>
    </p:spTree>
    <p:extLst>
      <p:ext uri="{BB962C8B-B14F-4D97-AF65-F5344CB8AC3E}">
        <p14:creationId xmlns:p14="http://schemas.microsoft.com/office/powerpoint/2010/main" val="402948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overgang 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van groep 2 naar groep 3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      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5868144" y="2924943"/>
            <a:ext cx="1765998" cy="526915"/>
          </a:xfrm>
        </p:spPr>
        <p:txBody>
          <a:bodyPr/>
          <a:lstStyle/>
          <a:p>
            <a:pPr eaLnBrk="1" hangingPunct="1">
              <a:defRPr/>
            </a:pPr>
            <a:r>
              <a:rPr lang="nl-NL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5BD1A88-1463-4A09-90D3-71DFD641C23C}"/>
              </a:ext>
            </a:extLst>
          </p:cNvPr>
          <p:cNvSpPr txBox="1"/>
          <p:nvPr/>
        </p:nvSpPr>
        <p:spPr>
          <a:xfrm>
            <a:off x="251520" y="2636912"/>
            <a:ext cx="864096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Op grond waarvan beslis je of een kind toe is aan groep 3? </a:t>
            </a:r>
          </a:p>
          <a:p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De basisregel is: of een kind naar groep 3 gaat of niet, wordt bepaald door de emotionele plus sociale factor.</a:t>
            </a:r>
          </a:p>
          <a:p>
            <a:r>
              <a:rPr lang="nl-NL" sz="10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nl-NL" sz="2800" dirty="0">
                <a:solidFill>
                  <a:schemeClr val="tx2"/>
                </a:solidFill>
                <a:latin typeface="+mn-lt"/>
              </a:rPr>
              <a:t>Een kind dat in emotioneel en sociaal opzicht toe is aan groep 3 maar niet leesrijp is, gaat tussen 8u30 en 9u15 naar nivogroep B.</a:t>
            </a:r>
            <a:br>
              <a:rPr lang="nl-NL" sz="2800" dirty="0">
                <a:solidFill>
                  <a:schemeClr val="tx2"/>
                </a:solidFill>
                <a:latin typeface="+mn-lt"/>
              </a:rPr>
            </a:br>
            <a:r>
              <a:rPr lang="nl-NL" sz="2800" dirty="0">
                <a:solidFill>
                  <a:schemeClr val="tx2"/>
                </a:solidFill>
                <a:latin typeface="+mn-lt"/>
              </a:rPr>
              <a:t>   Een kind dat in emotioneel en/of sociaal opzicht niet toe is aan groep 3 maar leesrijp is, gaat dan naar nivogroep C.</a:t>
            </a:r>
          </a:p>
        </p:txBody>
      </p:sp>
    </p:spTree>
    <p:extLst>
      <p:ext uri="{BB962C8B-B14F-4D97-AF65-F5344CB8AC3E}">
        <p14:creationId xmlns:p14="http://schemas.microsoft.com/office/powerpoint/2010/main" val="1672180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B087D84-B5D6-406B-B359-443F0FE1005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5613" y="260648"/>
            <a:ext cx="8229600" cy="1152128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Ontwikkelingvolgend onderwijs voor elk kind</a:t>
            </a:r>
          </a:p>
        </p:txBody>
      </p:sp>
      <p:pic>
        <p:nvPicPr>
          <p:cNvPr id="367619" name="Picture 2">
            <a:extLst>
              <a:ext uri="{FF2B5EF4-FFF2-40B4-BE49-F238E27FC236}">
                <a16:creationId xmlns:a16="http://schemas.microsoft.com/office/drawing/2014/main" id="{A2BCE0EB-1B64-4A34-BAC9-5B0E7793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" y="1484784"/>
            <a:ext cx="7294563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ADA1461-ED35-4B5F-8263-260B5064117D}"/>
              </a:ext>
            </a:extLst>
          </p:cNvPr>
          <p:cNvSpPr/>
          <p:nvPr/>
        </p:nvSpPr>
        <p:spPr>
          <a:xfrm>
            <a:off x="179512" y="4811713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altLang="nl-NL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Precies zoals het sneeuwklokje in januari/februari bloeit en de lidcactus in november/december, zo laat ontwikkelingvolgend onderwijs elk kind bloeien als het ergens aan toe is: de kleuter doet klank- en vormspelen; het jonge schoolkind leert ontdekkend lezen; het spellingrijpe kind leert de regelgeleide spellingkwesties (‘hand’/‘rib’, ‘jij vindt’ en dergelijke).</a:t>
            </a:r>
          </a:p>
        </p:txBody>
      </p:sp>
    </p:spTree>
    <p:extLst>
      <p:ext uri="{BB962C8B-B14F-4D97-AF65-F5344CB8AC3E}">
        <p14:creationId xmlns:p14="http://schemas.microsoft.com/office/powerpoint/2010/main" val="114461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812"/>
            <a:ext cx="8712968" cy="3024188"/>
          </a:xfrm>
        </p:spPr>
        <p:txBody>
          <a:bodyPr/>
          <a:lstStyle/>
          <a:p>
            <a:pPr eaLnBrk="1" hangingPunct="1">
              <a:defRPr/>
            </a:pPr>
            <a: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  <a:t>De psychologische ontwikkeling gevolgd</a:t>
            </a:r>
            <a:br>
              <a:rPr lang="nl-NL" sz="5400" dirty="0">
                <a:solidFill>
                  <a:srgbClr val="E5E5FF"/>
                </a:solidFill>
                <a:effectLst/>
                <a:latin typeface="Times New Roman"/>
              </a:rPr>
            </a:br>
            <a:r>
              <a:rPr lang="nl-NL" sz="4200" i="1" dirty="0">
                <a:solidFill>
                  <a:srgbClr val="E5E5FF"/>
                </a:solidFill>
                <a:effectLst/>
                <a:latin typeface="Times New Roman"/>
              </a:rPr>
              <a:t>Vloeiend van groep 2 naar groep 3</a:t>
            </a:r>
            <a:endParaRPr lang="nl-N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56992"/>
            <a:ext cx="8208912" cy="3096196"/>
          </a:xfrm>
        </p:spPr>
        <p:txBody>
          <a:bodyPr/>
          <a:lstStyle/>
          <a:p>
            <a:pPr algn="l"/>
            <a:r>
              <a:rPr lang="nl-NL" sz="1800" dirty="0">
                <a:solidFill>
                  <a:schemeClr val="tx2"/>
                </a:solidFill>
              </a:rPr>
              <a:t>1. In de volgende dia’s worden drie ontwikkelingen tussen 3;0 en 8;6 geschetst:</a:t>
            </a:r>
            <a:br>
              <a:rPr lang="nl-NL" sz="1800" dirty="0">
                <a:solidFill>
                  <a:schemeClr val="tx2"/>
                </a:solidFill>
              </a:rPr>
            </a:br>
            <a:r>
              <a:rPr lang="nl-NL" sz="1000" dirty="0">
                <a:solidFill>
                  <a:schemeClr val="tx2"/>
                </a:solidFill>
              </a:rPr>
              <a:t> </a:t>
            </a:r>
            <a:br>
              <a:rPr lang="nl-NL" sz="1800" dirty="0">
                <a:solidFill>
                  <a:schemeClr val="tx2"/>
                </a:solidFill>
              </a:rPr>
            </a:br>
            <a:r>
              <a:rPr lang="nl-NL" sz="1800" dirty="0">
                <a:solidFill>
                  <a:schemeClr val="tx2"/>
                </a:solidFill>
              </a:rPr>
              <a:t>De ontwikkeling van het begrip ‘horizontaal’, in de flessenproef.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</a:rPr>
              <a:t>   Elk kind krijgt dezelfde opdracht: ‘Teken hier (vel) wat je daar (flesjes) ziet’. </a:t>
            </a:r>
            <a:endParaRPr lang="nl-NL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ontwikkeling van het schrijven, in de schrijfproef.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Elk kind krijgt dezelfde opdracht: ‘Schrijf je naam en andere namen en woorden’.</a:t>
            </a:r>
          </a:p>
          <a:p>
            <a:pPr algn="l"/>
            <a:r>
              <a:rPr lang="nl-NL" sz="1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ontwikkeling van het lezen, in de leesproef.</a:t>
            </a:r>
          </a:p>
          <a:p>
            <a:pPr algn="l"/>
            <a:r>
              <a:rPr lang="nl-NL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Elk kind probeert nieuwe woorden die met zijn letters zijn gevormd, te lezen.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731249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188912"/>
            <a:ext cx="9073008" cy="935832"/>
          </a:xfrm>
        </p:spPr>
        <p:txBody>
          <a:bodyPr/>
          <a:lstStyle/>
          <a:p>
            <a:pPr eaLnBrk="1" hangingPunct="1">
              <a:defRPr/>
            </a:pPr>
            <a:r>
              <a:rPr lang="nl-NL" sz="600" dirty="0">
                <a:latin typeface="Times New Roman" pitchFamily="18" charset="0"/>
              </a:rPr>
              <a:t> </a:t>
            </a:r>
            <a:br>
              <a:rPr lang="nl-NL" sz="4000" dirty="0">
                <a:latin typeface="Times New Roman" pitchFamily="18" charset="0"/>
              </a:rPr>
            </a:br>
            <a:r>
              <a:rPr lang="nl-NL" sz="4000" dirty="0">
                <a:latin typeface="Times New Roman" pitchFamily="18" charset="0"/>
              </a:rPr>
              <a:t>Flessenproef; begrip van ‘horizontaal’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484313"/>
            <a:ext cx="4824412" cy="5184775"/>
          </a:xfrm>
        </p:spPr>
      </p:pic>
    </p:spTree>
    <p:extLst>
      <p:ext uri="{BB962C8B-B14F-4D97-AF65-F5344CB8AC3E}">
        <p14:creationId xmlns:p14="http://schemas.microsoft.com/office/powerpoint/2010/main" val="339228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952" y="315632"/>
            <a:ext cx="9038095" cy="792089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Times New Roman" pitchFamily="18" charset="0"/>
              </a:rPr>
              <a:t>Flessenproef; begrip van ‘horizontaal’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" y="1935813"/>
            <a:ext cx="9038095" cy="3438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0" y="1988840"/>
            <a:ext cx="4444369" cy="30970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204864"/>
            <a:ext cx="4450466" cy="30970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35659" y="1935813"/>
            <a:ext cx="81747" cy="12771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127" y="2132856"/>
            <a:ext cx="114286" cy="7142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14154" y="2837156"/>
            <a:ext cx="118853" cy="2464743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323528" y="364502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267744" y="2204864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6496091" y="2204864"/>
            <a:ext cx="20126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323528" y="364502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323528" y="501317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8460432" y="364502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6516217" y="5013176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2267744" y="2204864"/>
            <a:ext cx="4228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F7C4B7A9-DE28-4431-9A10-1A63F077360F}"/>
              </a:ext>
            </a:extLst>
          </p:cNvPr>
          <p:cNvSpPr txBox="1"/>
          <p:nvPr/>
        </p:nvSpPr>
        <p:spPr>
          <a:xfrm>
            <a:off x="278775" y="5517924"/>
            <a:ext cx="8475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01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jonge peuter	(fase 11; gemiddeld 3;0-3;9): slordig opvullend intekenen</a:t>
            </a:r>
          </a:p>
          <a:p>
            <a:pPr>
              <a:tabLst>
                <a:tab pos="201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oudere peuter	(fase 12; gemiddeld 3;9-4;6): manipulerend opvullend intekenen</a:t>
            </a:r>
          </a:p>
          <a:p>
            <a:pPr>
              <a:tabLst>
                <a:tab pos="201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kleuter	(fase 13; gemiddeld 4;6-6;6): loodrecht intekenen</a:t>
            </a:r>
          </a:p>
          <a:p>
            <a:pPr>
              <a:tabLst>
                <a:tab pos="201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Het jonge schoolkind	(fase 14; gemiddeld 6;6-8;6): horizontaal intekenen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2CD9D46-74C7-4E18-974C-E8D3816FFDC9}"/>
              </a:ext>
            </a:extLst>
          </p:cNvPr>
          <p:cNvSpPr txBox="1"/>
          <p:nvPr/>
        </p:nvSpPr>
        <p:spPr>
          <a:xfrm>
            <a:off x="323528" y="1251737"/>
            <a:ext cx="843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feiten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8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952" y="315632"/>
            <a:ext cx="9038095" cy="792089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Times New Roman" pitchFamily="18" charset="0"/>
              </a:rPr>
              <a:t>Flessenproef; begrip van ‘horizontaal’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" y="1935813"/>
            <a:ext cx="9038095" cy="3438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0" y="1988840"/>
            <a:ext cx="4444369" cy="30970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204864"/>
            <a:ext cx="4450466" cy="30970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35659" y="1935813"/>
            <a:ext cx="81747" cy="12771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127" y="2132856"/>
            <a:ext cx="114286" cy="71428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14154" y="2837156"/>
            <a:ext cx="118853" cy="2464743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323528" y="364502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267744" y="2204864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6496091" y="2204864"/>
            <a:ext cx="20126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323528" y="364502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323528" y="501317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8460432" y="364502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6516217" y="5013176"/>
            <a:ext cx="1944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2267744" y="2204864"/>
            <a:ext cx="4228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F7C4B7A9-DE28-4431-9A10-1A63F077360F}"/>
              </a:ext>
            </a:extLst>
          </p:cNvPr>
          <p:cNvSpPr txBox="1"/>
          <p:nvPr/>
        </p:nvSpPr>
        <p:spPr>
          <a:xfrm>
            <a:off x="278775" y="5517924"/>
            <a:ext cx="8475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2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Slordig opvullend intekenen	(fase 11):   eenzijdige, concreet-feitelijke verbanden</a:t>
            </a:r>
          </a:p>
          <a:p>
            <a:pPr>
              <a:tabLst>
                <a:tab pos="32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Manipulerend opvullend intekenen	(fase 12): tweezijdige, concreet-feitelijke verbanden</a:t>
            </a:r>
          </a:p>
          <a:p>
            <a:pPr>
              <a:tabLst>
                <a:tab pos="32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Loodrecht intekenen	(fase 13):   eenzijdige, abstract-logische verbanden</a:t>
            </a:r>
          </a:p>
          <a:p>
            <a:pPr>
              <a:tabLst>
                <a:tab pos="32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Horizontaal intekenen	(fase 14): tweezijdige, abstract-logische verbanden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2CD9D46-74C7-4E18-974C-E8D3816FFDC9}"/>
              </a:ext>
            </a:extLst>
          </p:cNvPr>
          <p:cNvSpPr txBox="1"/>
          <p:nvPr/>
        </p:nvSpPr>
        <p:spPr>
          <a:xfrm>
            <a:off x="323528" y="1251737"/>
            <a:ext cx="843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verklaring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61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Times New Roman" pitchFamily="18" charset="0"/>
              </a:rPr>
              <a:t>Schrijfproef</a:t>
            </a: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" y="1700213"/>
            <a:ext cx="43815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5243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1638"/>
            <a:ext cx="2019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91088"/>
            <a:ext cx="1285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9B36FF5-25AE-4A7B-9726-653D1DA15370}"/>
              </a:ext>
            </a:extLst>
          </p:cNvPr>
          <p:cNvSpPr txBox="1"/>
          <p:nvPr/>
        </p:nvSpPr>
        <p:spPr>
          <a:xfrm>
            <a:off x="899591" y="5707175"/>
            <a:ext cx="793897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276000" algn="l"/>
              </a:tabLst>
            </a:pPr>
            <a:r>
              <a:rPr lang="nl-NL" sz="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tabLst>
                <a:tab pos="23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Vrijvormig schrijven	(fase 11):   eenzijdige, concreet-feitelijke verbanden</a:t>
            </a:r>
          </a:p>
          <a:p>
            <a:pPr>
              <a:tabLst>
                <a:tab pos="23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Eigenfiguurlijk schrijven	(fase 12): tweezijdige, concreet-feitelijke verbanden</a:t>
            </a:r>
          </a:p>
          <a:p>
            <a:pPr>
              <a:tabLst>
                <a:tab pos="23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Spiegelbeeldig schrijven	(fase 13):   eenzijdige, abstract-logische verbanden</a:t>
            </a:r>
          </a:p>
          <a:p>
            <a:pPr>
              <a:tabLst>
                <a:tab pos="2376000" algn="l"/>
              </a:tabLst>
            </a:pPr>
            <a:r>
              <a:rPr lang="nl-N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Conventioneel schrijven	(fase 14): tweezijdige, abstract-logische verbanden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1E87A05-5F1C-46B0-A059-4326186D8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205" y="3662922"/>
            <a:ext cx="2180952" cy="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3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333375"/>
            <a:ext cx="8229600" cy="1007393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Times New Roman" pitchFamily="18" charset="0"/>
              </a:rPr>
              <a:t>Leesproef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808"/>
            <a:ext cx="8280400" cy="4824536"/>
          </a:xfrm>
        </p:spPr>
        <p:txBody>
          <a:bodyPr/>
          <a:lstStyle/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Ilse schrijft ‘ilse’, ‘mamma’ en ‘pappa’ als ILSE, MAMA en PAPA. Kan ze leren lezen?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U maakt met haar letters nieuwe klankzuivere woorden zoals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LIP, SAP en SLIM.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Wanneer Ilse LIP als ‘L, i, p’ leest, duidt dat op fase 13 en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als ‘L, i, p; lip’ op fase 14.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Leren lezen gaat namelijk als volgt – in vijf (!) stappen: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L </a:t>
            </a: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  <a:sym typeface="Wingdings" pitchFamily="2" charset="2"/>
              </a:rPr>
              <a:t> /l/;  I  /i/; /i/  /li/; P  /p/; /p/ </a:t>
            </a: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 /lip/.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   Vanwege het terugkoppelen in </a:t>
            </a: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  <a:sym typeface="Wingdings" panose="05000000000000000000" pitchFamily="2" charset="2"/>
              </a:rPr>
              <a:t>, naast het voorwaartsgaan in ,</a:t>
            </a: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 is tweezijdigheid een voorwaarde. </a:t>
            </a:r>
          </a:p>
          <a:p>
            <a:pPr indent="0" eaLnBrk="1" hangingPunct="1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  <a:sym typeface="Webdings" pitchFamily="18" charset="2"/>
              </a:rPr>
              <a:t>   Daar is in fase 14 aan voldaan en in fase 13 niet.</a:t>
            </a:r>
            <a:endParaRPr lang="nl-NL" altLang="nl-NL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3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620688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nl-NL" sz="4000" dirty="0">
                <a:latin typeface="Times New Roman" pitchFamily="18" charset="0"/>
              </a:rPr>
              <a:t>‘Kleuter’ en ‘jong schoolkind’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628800"/>
            <a:ext cx="8496944" cy="504056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1. ‘Kleuter’ als ‘kind in groep 1 of 2’.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 ‘Jong schoolkind’ als ‘kind in groep 3 of 4’.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nl-NL" altLang="nl-NL" sz="10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2. ‘Kleuter’ als ‘kind tussen 4;6 en 6;6 (of 5;0 en 7;0)’.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 ‘Jong schoolkind’ als ‘kind tussen 6;6 en 8;6 (of 7;0 en 9;0)’.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nl-NL" altLang="nl-NL" sz="10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3. ‘Kleuter’ als ‘kind dat op een bepaald ontwikkelingsdomein met </a:t>
            </a:r>
            <a:r>
              <a:rPr lang="nl-NL" altLang="nl-NL" sz="2400" i="1" dirty="0">
                <a:solidFill>
                  <a:schemeClr val="tx2"/>
                </a:solidFill>
                <a:latin typeface="Times New Roman" pitchFamily="18" charset="0"/>
              </a:rPr>
              <a:t>eenzijdige</a:t>
            </a: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abstract-logische verbanden functioneert’.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 ‘Jong schoolkind’ als ‘kind dat op een bepaald ontwikkelings-domein met </a:t>
            </a:r>
            <a:r>
              <a:rPr lang="nl-NL" altLang="nl-NL" sz="2400" i="1" dirty="0">
                <a:solidFill>
                  <a:schemeClr val="tx2"/>
                </a:solidFill>
                <a:latin typeface="Times New Roman" pitchFamily="18" charset="0"/>
              </a:rPr>
              <a:t>tweezijdige</a:t>
            </a: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abstract-logische verbanden functioneert’.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nl-NL" altLang="nl-NL" sz="10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We gebruiken de woorden ‘kleuter’ (fase 13) en ‘jong schoolkind’ (fase 14) nu steeds in betekenis 3.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   Vóór ‘kleuter’: ‘oudere peuter’ (fase 12; gemiddeld 3;9-4;6) en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2"/>
                </a:solidFill>
                <a:latin typeface="Times New Roman" pitchFamily="18" charset="0"/>
              </a:rPr>
              <a:t>‘jongere peuter’ (fase 11; gemiddeld 3;0-3;9).</a:t>
            </a:r>
          </a:p>
        </p:txBody>
      </p:sp>
    </p:spTree>
    <p:extLst>
      <p:ext uri="{BB962C8B-B14F-4D97-AF65-F5344CB8AC3E}">
        <p14:creationId xmlns:p14="http://schemas.microsoft.com/office/powerpoint/2010/main" val="2269900473"/>
      </p:ext>
    </p:extLst>
  </p:cSld>
  <p:clrMapOvr>
    <a:masterClrMapping/>
  </p:clrMapOvr>
</p:sld>
</file>

<file path=ppt/theme/theme1.xml><?xml version="1.0" encoding="utf-8"?>
<a:theme xmlns:a="http://schemas.openxmlformats.org/drawingml/2006/main" name="Stroom">
  <a:themeElements>
    <a:clrScheme name="Stroo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Kantoor - klassie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oo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oo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oo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26626</TotalTime>
  <Words>2227</Words>
  <Application>Microsoft Office PowerPoint</Application>
  <PresentationFormat>Diavoorstelling (4:3)</PresentationFormat>
  <Paragraphs>203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Garamond</vt:lpstr>
      <vt:lpstr>Times New Roman</vt:lpstr>
      <vt:lpstr>Wingdings</vt:lpstr>
      <vt:lpstr>Stroom</vt:lpstr>
      <vt:lpstr>De psychologische ontwikkeling gevolgd Vloeiend van groep 2 naar groep 3</vt:lpstr>
      <vt:lpstr>De psychologische ontwikkeling gevolgd Vloeiend van groep 2 naar groep 3</vt:lpstr>
      <vt:lpstr>De psychologische ontwikkeling gevolgd Vloeiend van groep 2 naar groep 3</vt:lpstr>
      <vt:lpstr>  Flessenproef; begrip van ‘horizontaal’</vt:lpstr>
      <vt:lpstr>Flessenproef; begrip van ‘horizontaal’</vt:lpstr>
      <vt:lpstr>Flessenproef; begrip van ‘horizontaal’</vt:lpstr>
      <vt:lpstr>Schrijfproef</vt:lpstr>
      <vt:lpstr>Leesproef</vt:lpstr>
      <vt:lpstr>‘Kleuter’ en ‘jong schoolkind’</vt:lpstr>
      <vt:lpstr>De psychologische ontwikkeling gevolgd Vloeiend van groep 2 naar groep 3</vt:lpstr>
      <vt:lpstr>Het ontwikkelings- volgsysteem Klimroos       </vt:lpstr>
      <vt:lpstr>Het ontwikkelings- volgsysteem Klimroos       </vt:lpstr>
      <vt:lpstr>De psychologische ontwikkeling gevolgd Vloeiend van groep 2 naar groep 3</vt:lpstr>
      <vt:lpstr>De overgang  van groep 2 naar groep 3       </vt:lpstr>
      <vt:lpstr>De overgang  van groep 2 naar groep 3       </vt:lpstr>
      <vt:lpstr>De overgang  van groep 2 naar groep 3       </vt:lpstr>
      <vt:lpstr>De overgang  van groep 2 naar groep 3       </vt:lpstr>
      <vt:lpstr>De psychologische ontwikkeling gevolgd Vloeiend van groep 2 naar groep 3</vt:lpstr>
      <vt:lpstr> Schets van Zo ontdek ik het lezen!   </vt:lpstr>
      <vt:lpstr> Ontwikkelingvolgend leesonderwijs (ter inspiratie) </vt:lpstr>
      <vt:lpstr>De overgang  van groep 2 naar groep 3       </vt:lpstr>
      <vt:lpstr>Ontwikkelingvolgend onderwijs voor elk kind</vt:lpstr>
    </vt:vector>
  </TitlesOfParts>
  <Company>NDC|VBK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kleuter naar jong schoolkind</dc:title>
  <dc:creator>oostt</dc:creator>
  <cp:lastModifiedBy>Ewald Vervaet</cp:lastModifiedBy>
  <cp:revision>2644</cp:revision>
  <cp:lastPrinted>2018-02-22T14:49:39Z</cp:lastPrinted>
  <dcterms:created xsi:type="dcterms:W3CDTF">2010-04-15T12:20:48Z</dcterms:created>
  <dcterms:modified xsi:type="dcterms:W3CDTF">2022-04-16T14:00:44Z</dcterms:modified>
</cp:coreProperties>
</file>